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67" r:id="rId4"/>
    <p:sldId id="279" r:id="rId5"/>
  </p:sldIdLst>
  <p:sldSz cx="15113000" cy="10680700"/>
  <p:notesSz cx="15113000" cy="10680700"/>
  <p:embeddedFontLst>
    <p:embeddedFont>
      <p:font typeface="BFSDWS+Oswald Regular" panose="020B0604020202020204" charset="-52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EAHWV+Oswald Regular" panose="020B0604020202020204" charset="-52"/>
      <p:regular r:id="rId11"/>
    </p:embeddedFont>
    <p:embeddedFont>
      <p:font typeface="IFOAGT+Oswald Regular" panose="020B0604020202020204" charset="-52"/>
      <p:regular r:id="rId12"/>
    </p:embeddedFont>
    <p:embeddedFont>
      <p:font typeface="LPVFPS+Oswald Regular" panose="020B0604020202020204" charset="-52"/>
      <p:regular r:id="rId13"/>
    </p:embeddedFont>
    <p:embeddedFont>
      <p:font typeface="Times New Roman" panose="02020603050405020304" pitchFamily="18" charset="0"/>
      <p:regular r:id="rId14"/>
    </p:embeddedFont>
    <p:embeddedFont>
      <p:font typeface="VCDRSD+Oswald Regular" panose="020B0604020202020204" charset="-52"/>
      <p:regular r:id="rId15"/>
    </p:embeddedFont>
    <p:embeddedFont>
      <p:font typeface="WOGICE+Oswald Regular" panose="020B0604020202020204" charset="-52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0" y="53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51130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21153" y="1345541"/>
            <a:ext cx="10799445" cy="1983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8898" marR="0">
              <a:lnSpc>
                <a:spcPts val="5106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221E1F"/>
                </a:solidFill>
                <a:latin typeface="HEAHWV+Oswald Regular"/>
                <a:cs typeface="HEAHWV+Oswald Regular"/>
              </a:rPr>
              <a:t>Эскиз благоустройства дворовой территории, прилегающей</a:t>
            </a:r>
          </a:p>
          <a:p>
            <a:pPr marL="0" marR="0">
              <a:lnSpc>
                <a:spcPts val="5106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221E1F"/>
                </a:solidFill>
                <a:latin typeface="HEAHWV+Oswald Regular"/>
                <a:cs typeface="HEAHWV+Oswald Regular"/>
              </a:rPr>
              <a:t>к зданию Муниципального бюджетного учреждения «Молодежный центр»</a:t>
            </a:r>
          </a:p>
          <a:p>
            <a:pPr marL="342899" marR="0">
              <a:lnSpc>
                <a:spcPts val="5106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221E1F"/>
                </a:solidFill>
                <a:latin typeface="HEAHWV+Oswald Regular"/>
                <a:cs typeface="HEAHWV+Oswald Regular"/>
              </a:rPr>
              <a:t>Красноярский край, г. Норильск, район Кайеркан, </a:t>
            </a:r>
            <a:r>
              <a:rPr sz="3000" spc="-33" dirty="0">
                <a:solidFill>
                  <a:srgbClr val="221E1F"/>
                </a:solidFill>
                <a:latin typeface="HEAHWV+Oswald Regular"/>
                <a:cs typeface="HEAHWV+Oswald Regular"/>
              </a:rPr>
              <a:t>ул.</a:t>
            </a:r>
            <a:r>
              <a:rPr sz="3000" spc="33" dirty="0">
                <a:solidFill>
                  <a:srgbClr val="221E1F"/>
                </a:solidFill>
                <a:latin typeface="HEAHWV+Oswald Regular"/>
                <a:cs typeface="HEAHWV+Oswald Regular"/>
              </a:rPr>
              <a:t> </a:t>
            </a:r>
            <a:r>
              <a:rPr sz="3000" dirty="0">
                <a:solidFill>
                  <a:srgbClr val="221E1F"/>
                </a:solidFill>
                <a:latin typeface="HEAHWV+Oswald Regular"/>
                <a:cs typeface="HEAHWV+Oswald Regular"/>
              </a:rPr>
              <a:t>Школьная, д. 10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94035" y="9559551"/>
            <a:ext cx="1396289" cy="556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21E1F"/>
                </a:solidFill>
                <a:latin typeface="BFSDWS+Oswald Regular"/>
                <a:cs typeface="BFSDWS+Oswald Regular"/>
              </a:rPr>
              <a:t>июль, </a:t>
            </a:r>
            <a:r>
              <a:rPr sz="2400" dirty="0">
                <a:solidFill>
                  <a:srgbClr val="221E1F"/>
                </a:solidFill>
                <a:latin typeface="WOGICE+Oswald Regular"/>
                <a:cs typeface="WOGICE+Oswald Regular"/>
              </a:rPr>
              <a:t>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51130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0517" y="265234"/>
            <a:ext cx="5779618" cy="922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21E1F"/>
                </a:solidFill>
                <a:latin typeface="HEAHWV+Oswald Regular"/>
                <a:cs typeface="HEAHWV+Oswald Regular"/>
              </a:rPr>
              <a:t>Схема проектного функционального зонирования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21E1F"/>
                </a:solidFill>
                <a:latin typeface="HEAHWV+Oswald Regular"/>
                <a:cs typeface="HEAHWV+Oswald Regular"/>
              </a:rPr>
              <a:t>Вариант №1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1915" y="1451466"/>
            <a:ext cx="242925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49115" y="1451466"/>
            <a:ext cx="1636471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Событийная зона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91915" y="2182985"/>
            <a:ext cx="262813" cy="1927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2</a:t>
            </a:r>
          </a:p>
          <a:p>
            <a:pPr marL="0" marR="0">
              <a:lnSpc>
                <a:spcPts val="3063"/>
              </a:lnSpc>
              <a:spcBef>
                <a:spcPts val="2804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3</a:t>
            </a:r>
          </a:p>
          <a:p>
            <a:pPr marL="0" marR="0">
              <a:lnSpc>
                <a:spcPts val="3063"/>
              </a:lnSpc>
              <a:spcBef>
                <a:spcPts val="2831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49115" y="2182985"/>
            <a:ext cx="1293571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Детская зона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49115" y="2934622"/>
            <a:ext cx="1817751" cy="1175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Зона тихого отдыха</a:t>
            </a:r>
          </a:p>
          <a:p>
            <a:pPr marL="0" marR="0">
              <a:lnSpc>
                <a:spcPts val="3063"/>
              </a:lnSpc>
              <a:spcBef>
                <a:spcPts val="2831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Спортивная зона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42847" y="5113419"/>
            <a:ext cx="262813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680892" y="6116198"/>
            <a:ext cx="261670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48981" y="6963390"/>
            <a:ext cx="261442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142156" y="8896097"/>
            <a:ext cx="242925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406223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0517" y="265234"/>
            <a:ext cx="3182112" cy="922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21E1F"/>
                </a:solidFill>
                <a:latin typeface="HEAHWV+Oswald Regular"/>
                <a:cs typeface="HEAHWV+Oswald Regular"/>
              </a:rPr>
              <a:t>Схема генерального плана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21E1F"/>
                </a:solidFill>
                <a:latin typeface="HEAHWV+Oswald Regular"/>
                <a:cs typeface="HEAHWV+Oswald Regular"/>
              </a:rPr>
              <a:t>Вариант №1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46304" y="1105826"/>
            <a:ext cx="242925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03504" y="1105826"/>
            <a:ext cx="1770660" cy="792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Событийная зона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1.Большая трибуна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03504" y="1837341"/>
            <a:ext cx="2543785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2.Событийное пространство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85354" y="1889788"/>
            <a:ext cx="1723567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ул. Надеждинская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646304" y="2568860"/>
            <a:ext cx="261670" cy="189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2</a:t>
            </a:r>
          </a:p>
          <a:p>
            <a:pPr marL="0" marR="0">
              <a:lnSpc>
                <a:spcPts val="3063"/>
              </a:lnSpc>
              <a:spcBef>
                <a:spcPts val="8406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03504" y="2568860"/>
            <a:ext cx="3309594" cy="1158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Детская зона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1.Зона для детей младшего возраста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2.Зона для детей и школьников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38869" y="2697169"/>
            <a:ext cx="261442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89603" y="2823561"/>
            <a:ext cx="267385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6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13604" y="3234861"/>
            <a:ext cx="240639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7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446002" y="3873867"/>
            <a:ext cx="242925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03504" y="4031903"/>
            <a:ext cx="2445256" cy="1158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Зона тихого отдыха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1.Большие качели-пергола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2.Беседка-качели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26403" y="4249670"/>
            <a:ext cx="242925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376804" y="4249670"/>
            <a:ext cx="261670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590803" y="4524172"/>
            <a:ext cx="261670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103504" y="5129183"/>
            <a:ext cx="1812721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3.Теплый павильон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103801" y="5163177"/>
            <a:ext cx="262813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4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103504" y="5403503"/>
            <a:ext cx="2808045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с панорамными окнами и Wi-Fi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075314" y="5803994"/>
            <a:ext cx="261213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5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494603" y="6121680"/>
            <a:ext cx="242925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646304" y="6135937"/>
            <a:ext cx="262813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103504" y="6135937"/>
            <a:ext cx="1587779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Спортивная зона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434490" y="6317532"/>
            <a:ext cx="240639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7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103504" y="6501697"/>
            <a:ext cx="2166594" cy="792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1.Зона уличных шахмат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2.Трибуна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453175" y="6956470"/>
            <a:ext cx="240639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7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566674" y="7057746"/>
            <a:ext cx="261442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3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685754" y="7116268"/>
            <a:ext cx="261670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1103504" y="7233141"/>
            <a:ext cx="2407538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3.Стритбольная площадка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103504" y="7507462"/>
            <a:ext cx="3902125" cy="1110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с ограждением и комплектом оборудования</a:t>
            </a:r>
          </a:p>
          <a:p>
            <a:pPr marL="0" marR="0">
              <a:lnSpc>
                <a:spcPts val="250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4.Памп-трек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5.Перила (рампа)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934242" y="8110677"/>
            <a:ext cx="242925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103504" y="8556744"/>
            <a:ext cx="3563569" cy="792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6.Двусторонняя велосипедная дорожка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7.Велопарковка на 5 мест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405844" y="8814536"/>
            <a:ext cx="261670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2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801960" y="10061096"/>
            <a:ext cx="1318488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ул. Школьная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7644"/>
            <a:ext cx="15113000" cy="10528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0520" y="265209"/>
            <a:ext cx="3188818" cy="556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21E1F"/>
                </a:solidFill>
                <a:latin typeface="HEAHWV+Oswald Regular"/>
                <a:cs typeface="HEAHWV+Oswald Regular"/>
              </a:rPr>
              <a:t>Схема расположения МАФ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29867" y="265227"/>
            <a:ext cx="3433875" cy="556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21E1F"/>
                </a:solidFill>
                <a:latin typeface="HEAHWV+Oswald Regular"/>
                <a:cs typeface="HEAHWV+Oswald Regular"/>
              </a:rPr>
              <a:t>Спецификация. Вариант №2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0520" y="630969"/>
            <a:ext cx="1599895" cy="556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21E1F"/>
                </a:solidFill>
                <a:latin typeface="HEAHWV+Oswald Regular"/>
                <a:cs typeface="HEAHWV+Oswald Regular"/>
              </a:rPr>
              <a:t>Вариант №2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52861" y="865043"/>
            <a:ext cx="1027319" cy="30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Беседка-качели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005570" y="883167"/>
            <a:ext cx="850975" cy="307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LPVFPS+Oswald Regular"/>
                <a:cs typeface="LPVFPS+Oswald Regular"/>
              </a:rPr>
              <a:t>11</a:t>
            </a:r>
            <a:r>
              <a:rPr sz="1200" spc="176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Памптрек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73742" y="886488"/>
            <a:ext cx="209020" cy="30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LPVFPS+Oswald Regular"/>
                <a:cs typeface="LPVFPS+Oswald Regular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82999" y="1729780"/>
            <a:ext cx="1174964" cy="492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2</a:t>
            </a:r>
            <a:r>
              <a:rPr sz="1200" spc="511" dirty="0">
                <a:solidFill>
                  <a:srgbClr val="221E1F"/>
                </a:solidFill>
                <a:latin typeface="VCDRSD+Oswald Regular"/>
                <a:cs typeface="VCDRSD+Oswald 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Большие</a:t>
            </a:r>
          </a:p>
          <a:p>
            <a:pPr marL="169861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качели-пергола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012204" y="1729699"/>
            <a:ext cx="1347913" cy="309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12</a:t>
            </a:r>
            <a:r>
              <a:rPr sz="1200" spc="675" dirty="0">
                <a:solidFill>
                  <a:srgbClr val="221E1F"/>
                </a:solidFill>
                <a:latin typeface="VCDRSD+Oswald Regular"/>
                <a:cs typeface="VCDRSD+Oswald 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Большая трибуна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38774" y="2347361"/>
            <a:ext cx="379857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20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75286" y="2601922"/>
            <a:ext cx="861314" cy="307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LPVFPS+Oswald Regular"/>
                <a:cs typeface="LPVFPS+Oswald Regular"/>
              </a:rPr>
              <a:t>3</a:t>
            </a:r>
            <a:r>
              <a:rPr sz="1200" spc="52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Лабиринт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021461" y="2585179"/>
            <a:ext cx="812717" cy="309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LPVFPS+Oswald Regular"/>
                <a:cs typeface="LPVFPS+Oswald Regular"/>
              </a:rPr>
              <a:t>13</a:t>
            </a:r>
            <a:r>
              <a:rPr sz="1200" spc="332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Трибуна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232516" y="2779263"/>
            <a:ext cx="1184685" cy="30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с озеленением </a:t>
            </a:r>
            <a:r>
              <a:rPr sz="1200" spc="14" dirty="0">
                <a:solidFill>
                  <a:srgbClr val="221E1F"/>
                </a:solidFill>
                <a:latin typeface="VCDRSD+Oswald Regular"/>
                <a:cs typeface="VCDRSD+Oswald Regular"/>
              </a:rPr>
              <a:t>№1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052337" y="3042169"/>
            <a:ext cx="361111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995060" y="3111606"/>
            <a:ext cx="351967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924377" y="3242104"/>
            <a:ext cx="357911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16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797215" y="3268446"/>
            <a:ext cx="357911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021461" y="3291317"/>
            <a:ext cx="1414561" cy="492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LPVFPS+Oswald Regular"/>
                <a:cs typeface="LPVFPS+Oswald Regular"/>
              </a:rPr>
              <a:t>14</a:t>
            </a:r>
            <a:r>
              <a:rPr sz="1200" spc="32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Трибуна</a:t>
            </a:r>
          </a:p>
          <a:p>
            <a:pPr marL="211672" marR="0">
              <a:lnSpc>
                <a:spcPts val="15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с озеленением </a:t>
            </a:r>
            <a:r>
              <a:rPr sz="1200" spc="14" dirty="0">
                <a:solidFill>
                  <a:srgbClr val="221E1F"/>
                </a:solidFill>
                <a:latin typeface="VCDRSD+Oswald Regular"/>
                <a:cs typeface="VCDRSD+Oswald Regular"/>
              </a:rPr>
              <a:t>№2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875286" y="3352030"/>
            <a:ext cx="1508208" cy="307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LPVFPS+Oswald Regular"/>
                <a:cs typeface="LPVFPS+Oswald Regular"/>
              </a:rPr>
              <a:t>4</a:t>
            </a:r>
            <a:r>
              <a:rPr sz="1200" spc="35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Детский лазательный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327204" y="3430657"/>
            <a:ext cx="351739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15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626071" y="3448838"/>
            <a:ext cx="266471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8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032342" y="3543491"/>
            <a:ext cx="666460" cy="30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комплекс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6459" y="3961119"/>
            <a:ext cx="240639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7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3021461" y="3990821"/>
            <a:ext cx="628815" cy="30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15</a:t>
            </a:r>
            <a:r>
              <a:rPr sz="1200" spc="413" dirty="0">
                <a:solidFill>
                  <a:srgbClr val="221E1F"/>
                </a:solidFill>
                <a:latin typeface="VCDRSD+Oswald Regular"/>
                <a:cs typeface="VCDRSD+Oswald 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Урна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708868" y="4051084"/>
            <a:ext cx="357682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19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487119" y="4081383"/>
            <a:ext cx="352196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947868" y="4097158"/>
            <a:ext cx="267157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9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3234984" y="4182435"/>
            <a:ext cx="395698" cy="30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3шт.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709818" y="4363449"/>
            <a:ext cx="357682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19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032342" y="4400205"/>
            <a:ext cx="1351152" cy="30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Детский лазательный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873280" y="4444021"/>
            <a:ext cx="225991" cy="30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5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032342" y="4585341"/>
            <a:ext cx="1145806" cy="30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комплекс с горкой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339362" y="4614212"/>
            <a:ext cx="333451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3019455" y="4780115"/>
            <a:ext cx="927039" cy="30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LPVFPS+Oswald Regular"/>
                <a:cs typeface="LPVFPS+Oswald Regular"/>
              </a:rPr>
              <a:t>16</a:t>
            </a:r>
            <a:r>
              <a:rPr sz="1200" spc="331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Кадка </a:t>
            </a:r>
            <a:r>
              <a:rPr sz="1200" spc="14" dirty="0">
                <a:solidFill>
                  <a:srgbClr val="221E1F"/>
                </a:solidFill>
                <a:latin typeface="VCDRSD+Oswald Regular"/>
                <a:cs typeface="VCDRSD+Oswald Regular"/>
              </a:rPr>
              <a:t>№1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3232978" y="4971730"/>
            <a:ext cx="396161" cy="30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2шт.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333667" y="5031886"/>
            <a:ext cx="331165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17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0032342" y="5523361"/>
            <a:ext cx="1351152" cy="30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Детский лазательный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501635" y="5600794"/>
            <a:ext cx="356997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18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872046" y="5638299"/>
            <a:ext cx="229385" cy="30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LPVFPS+Oswald Regular"/>
                <a:cs typeface="LPVFPS+Oswald Regular"/>
              </a:rPr>
              <a:t>6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863068" y="5699206"/>
            <a:ext cx="352144" cy="788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15</a:t>
            </a:r>
          </a:p>
          <a:p>
            <a:pPr marL="20978" marR="0">
              <a:lnSpc>
                <a:spcPts val="284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17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0032342" y="5708496"/>
            <a:ext cx="1363031" cy="30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комплекс - скалодром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3014517" y="5703787"/>
            <a:ext cx="948791" cy="303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LPVFPS+Oswald Regular"/>
                <a:cs typeface="LPVFPS+Oswald Regular"/>
              </a:rPr>
              <a:t>17</a:t>
            </a:r>
            <a:r>
              <a:rPr sz="1200" spc="476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Кадка </a:t>
            </a:r>
            <a:r>
              <a:rPr sz="1200" spc="14" dirty="0">
                <a:solidFill>
                  <a:srgbClr val="221E1F"/>
                </a:solidFill>
                <a:latin typeface="VCDRSD+Oswald Regular"/>
                <a:cs typeface="VCDRSD+Oswald Regular"/>
              </a:rPr>
              <a:t>№2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222830" y="5833603"/>
            <a:ext cx="361111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10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3231589" y="5891545"/>
            <a:ext cx="396161" cy="30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2шт.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725828" y="6062868"/>
            <a:ext cx="261670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2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9870195" y="6489151"/>
            <a:ext cx="761648" cy="1036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LPVFPS+Oswald Regular"/>
                <a:cs typeface="LPVFPS+Oswald Regular"/>
              </a:rPr>
              <a:t>7</a:t>
            </a:r>
            <a:r>
              <a:rPr sz="1200" spc="6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Табурет</a:t>
            </a:r>
          </a:p>
          <a:p>
            <a:pPr marL="3240" marR="0">
              <a:lnSpc>
                <a:spcPts val="2067"/>
              </a:lnSpc>
              <a:spcBef>
                <a:spcPts val="3561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LPVFPS+Oswald Regular"/>
                <a:cs typeface="LPVFPS+Oswald Regular"/>
              </a:rPr>
              <a:t>8</a:t>
            </a:r>
            <a:r>
              <a:rPr sz="1200" spc="488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Подиум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3016215" y="6487219"/>
            <a:ext cx="948021" cy="309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LPVFPS+Oswald Regular"/>
                <a:cs typeface="LPVFPS+Oswald Regular"/>
              </a:rPr>
              <a:t>18</a:t>
            </a:r>
            <a:r>
              <a:rPr sz="1200" spc="357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Кадка </a:t>
            </a:r>
            <a:r>
              <a:rPr sz="1200" spc="14" dirty="0">
                <a:solidFill>
                  <a:srgbClr val="221E1F"/>
                </a:solidFill>
                <a:latin typeface="VCDRSD+Oswald Regular"/>
                <a:cs typeface="VCDRSD+Oswald Regular"/>
              </a:rPr>
              <a:t>№3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881744" y="6525327"/>
            <a:ext cx="370941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22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324019" y="6585007"/>
            <a:ext cx="357682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19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068070" y="6680060"/>
            <a:ext cx="242925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3232978" y="6680994"/>
            <a:ext cx="396161" cy="30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2шт.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467702" y="6761815"/>
            <a:ext cx="396339" cy="1455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999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14</a:t>
            </a:r>
          </a:p>
          <a:p>
            <a:pPr marL="0" marR="0">
              <a:lnSpc>
                <a:spcPts val="3063"/>
              </a:lnSpc>
              <a:spcBef>
                <a:spcPts val="5029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18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6284146" y="6774106"/>
            <a:ext cx="353339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14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620775" y="7206216"/>
            <a:ext cx="351739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15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3019455" y="7426010"/>
            <a:ext cx="1135315" cy="304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LPVFPS+Oswald Regular"/>
                <a:cs typeface="LPVFPS+Oswald Regular"/>
              </a:rPr>
              <a:t>19</a:t>
            </a:r>
            <a:r>
              <a:rPr sz="1200" spc="341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Фонарь-мачта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521933" y="7614153"/>
            <a:ext cx="352196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21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3234521" y="7615157"/>
            <a:ext cx="396778" cy="30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4шт.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2608583" y="7660297"/>
            <a:ext cx="261442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3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4399207" y="8033601"/>
            <a:ext cx="261442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3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6387953" y="8036108"/>
            <a:ext cx="2042016" cy="492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22</a:t>
            </a:r>
            <a:r>
              <a:rPr sz="1200" spc="258" dirty="0">
                <a:solidFill>
                  <a:srgbClr val="221E1F"/>
                </a:solidFill>
                <a:latin typeface="VCDRSD+Oswald Regular"/>
                <a:cs typeface="VCDRSD+Oswald 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Теплый павильон</a:t>
            </a:r>
          </a:p>
          <a:p>
            <a:pPr marL="213523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с панорамными окнами и Wi-Fi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9870195" y="8074529"/>
            <a:ext cx="1371054" cy="48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LPVFPS+Oswald Regular"/>
                <a:cs typeface="LPVFPS+Oswald Regular"/>
              </a:rPr>
              <a:t>9</a:t>
            </a:r>
            <a:r>
              <a:rPr sz="1200" spc="496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sz="1200" spc="-822" dirty="0">
                <a:solidFill>
                  <a:srgbClr val="221E1F"/>
                </a:solidFill>
                <a:latin typeface="VCDRSD+Oswald Regular"/>
                <a:cs typeface="VCDRSD+Oswald Regular"/>
              </a:rPr>
              <a:t>Ш</a:t>
            </a:r>
            <a:r>
              <a:rPr sz="4050" baseline="-122087" dirty="0">
                <a:solidFill>
                  <a:srgbClr val="221E1F"/>
                </a:solidFill>
                <a:latin typeface="VCDRSD+Oswald Regular"/>
                <a:cs typeface="VCDRSD+Oswald Regular"/>
              </a:rPr>
              <a:t>3ш</a:t>
            </a:r>
            <a:r>
              <a:rPr sz="1200" spc="-21" dirty="0">
                <a:solidFill>
                  <a:srgbClr val="221E1F"/>
                </a:solidFill>
                <a:latin typeface="VCDRSD+Oswald Regular"/>
                <a:cs typeface="VCDRSD+Oswald Regular"/>
              </a:rPr>
              <a:t>а</a:t>
            </a:r>
            <a:r>
              <a:rPr sz="4050" spc="-375" baseline="-122087" dirty="0">
                <a:solidFill>
                  <a:srgbClr val="221E1F"/>
                </a:solidFill>
                <a:latin typeface="VCDRSD+Oswald Regular"/>
                <a:cs typeface="VCDRSD+Oswald Regular"/>
              </a:rPr>
              <a:t>т</a:t>
            </a:r>
            <a:r>
              <a:rPr sz="1200" spc="-76" dirty="0">
                <a:solidFill>
                  <a:srgbClr val="221E1F"/>
                </a:solidFill>
                <a:latin typeface="VCDRSD+Oswald Regular"/>
                <a:cs typeface="VCDRSD+Oswald Regular"/>
              </a:rPr>
              <a:t>х</a:t>
            </a:r>
            <a:r>
              <a:rPr sz="4050" spc="-136" baseline="-122087" dirty="0">
                <a:solidFill>
                  <a:srgbClr val="221E1F"/>
                </a:solidFill>
                <a:latin typeface="VCDRSD+Oswald Regular"/>
                <a:cs typeface="VCDRSD+Oswald Regular"/>
              </a:rPr>
              <a:t>.</a:t>
            </a: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матный столик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3229738" y="8396429"/>
            <a:ext cx="1490467" cy="30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Стритбольная площадка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849018" y="8420467"/>
            <a:ext cx="357682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HEAHWV+Oswald Regular"/>
                <a:cs typeface="HEAHWV+Oswald Regular"/>
              </a:rPr>
              <a:t>19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3229738" y="8581565"/>
            <a:ext cx="960825" cy="30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с ограждением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3612386" y="8642869"/>
            <a:ext cx="267385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6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4272792" y="8646249"/>
            <a:ext cx="261213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5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3229738" y="8766701"/>
            <a:ext cx="1689641" cy="30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и комплектом оборудования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2524230" y="8966975"/>
            <a:ext cx="262813" cy="4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21E1F"/>
                </a:solidFill>
                <a:latin typeface="IFOAGT+Oswald Regular"/>
                <a:cs typeface="IFOAGT+Oswald Regular"/>
              </a:rPr>
              <a:t>4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9842579" y="9074415"/>
            <a:ext cx="1651379" cy="307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LPVFPS+Oswald Regular"/>
                <a:cs typeface="LPVFPS+Oswald Regular"/>
              </a:rPr>
              <a:t>10</a:t>
            </a:r>
            <a:r>
              <a:rPr sz="1200" spc="123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Велопарковка на 5</a:t>
            </a:r>
            <a:r>
              <a:rPr sz="1200" spc="10" dirty="0">
                <a:solidFill>
                  <a:srgbClr val="221E1F"/>
                </a:solidFill>
                <a:latin typeface="VCDRSD+Oswald Regular"/>
                <a:cs typeface="VCDRSD+Oswald 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мест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0032343" y="9265876"/>
            <a:ext cx="395699" cy="30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3шт.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3046762" y="9322415"/>
            <a:ext cx="760415" cy="307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21</a:t>
            </a:r>
            <a:r>
              <a:rPr sz="1200" spc="400" dirty="0">
                <a:solidFill>
                  <a:srgbClr val="221E1F"/>
                </a:solidFill>
                <a:latin typeface="VCDRSD+Oswald Regular"/>
                <a:cs typeface="VCDRSD+Oswald 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Качели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734070" y="10034074"/>
            <a:ext cx="4839105" cy="485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При разработке ПСД будут подобраны игровые комплексы с похожей функцией.</a:t>
            </a:r>
          </a:p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VCDRSD+Oswald Regular"/>
                <a:cs typeface="VCDRSD+Oswald Regular"/>
              </a:rPr>
              <a:t>Зоны безопасности также будут актуализированы относительно нового оборудования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337</Words>
  <Application>Microsoft Office PowerPoint</Application>
  <PresentationFormat>Произвольный</PresentationFormat>
  <Paragraphs>140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IFOAGT+Oswald Regular</vt:lpstr>
      <vt:lpstr>Calibri</vt:lpstr>
      <vt:lpstr>BFSDWS+Oswald Regular</vt:lpstr>
      <vt:lpstr>LPVFPS+Oswald Regular</vt:lpstr>
      <vt:lpstr>VCDRSD+Oswald Regular</vt:lpstr>
      <vt:lpstr>WOGICE+Oswald Regular</vt:lpstr>
      <vt:lpstr>HEAHWV+Oswald Regular</vt:lpstr>
      <vt:lpstr>Times New Roman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Центр Норильск Молодежный</cp:lastModifiedBy>
  <cp:revision>2</cp:revision>
  <dcterms:modified xsi:type="dcterms:W3CDTF">2023-10-04T03:54:20Z</dcterms:modified>
</cp:coreProperties>
</file>